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352" r:id="rId2"/>
    <p:sldId id="356" r:id="rId3"/>
    <p:sldId id="357" r:id="rId4"/>
    <p:sldId id="363" r:id="rId5"/>
    <p:sldId id="358" r:id="rId6"/>
    <p:sldId id="359" r:id="rId7"/>
    <p:sldId id="362" r:id="rId8"/>
    <p:sldId id="361" r:id="rId9"/>
    <p:sldId id="364" r:id="rId10"/>
    <p:sldId id="351" r:id="rId11"/>
    <p:sldId id="368" r:id="rId12"/>
    <p:sldId id="367" r:id="rId13"/>
    <p:sldId id="366" r:id="rId14"/>
    <p:sldId id="3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2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3FB0-557E-46D3-896B-B0E46C7AA074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B664-0957-4640-BA0E-518DF4FE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48D3-B45C-4FE3-8356-E42D391FD062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F392-FB2C-432A-B5B9-9B84100C3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DB00-E40F-4C5E-B8EF-06F716D8C046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7BC4-E4B5-469A-A0AA-074640FDF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87D4-29D1-4E1E-9359-426EC270B7A5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AE3B-D755-4559-B7EF-74E69C9BD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8D20-6B1A-4EB9-8721-25AA14CAEEE8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77F2-CBBB-4E67-BBE7-9FB32D65A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E62C-75BE-4E85-91E9-D0FF6712B4B5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9049-5063-42DB-A517-548F63809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9F6B-31B4-4EBB-93EF-145197854D41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ABF76-9AD8-4365-8EED-2906C584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F8E3-4E68-420D-BCD4-001A85404CD7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1701-021D-42B2-99F4-BFDCFD29C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8116-D2DF-4CE9-9B69-89ED654449B1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CE42-6F48-47B3-8600-06D5C7FC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50990-6672-4A8B-B0CA-481F8CCB5B09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CFF5-5E17-4892-89A1-287184F6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6538-1CC6-4C5F-ABD3-34A506EB925F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409F-0288-4DF0-BBCC-54A593E0D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2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0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5092C-7FA5-4D8E-8B49-5128CF401DFB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097AB3-B9D3-47C6-8C0A-12427D377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/>
          </p:nvPr>
        </p:nvSpPr>
        <p:spPr>
          <a:xfrm>
            <a:off x="838200" y="2209800"/>
            <a:ext cx="8153400" cy="23622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4000" dirty="0" smtClean="0"/>
              <a:t>Особые образовательные потребности детей с ограниченными </a:t>
            </a:r>
            <a:r>
              <a:rPr lang="ru-RU" sz="4000" smtClean="0"/>
              <a:t>возможностями здоровья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В.И.Лубовский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«…где бы ни обучался ребенок с ограниченными возможностями здоровья – в специальном учреждении или в условиях интеграции – это должно быть специальное обучение. Только так можно добиться успешной  адаптации ребенка в школе и получения им образования, которое будет одним из условий его адаптации и интеграции  в последующей взрослой жизни.»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Выготский Л.С.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Специальная школа по самой природе своей </a:t>
            </a:r>
            <a:r>
              <a:rPr lang="ru-RU" dirty="0" err="1" smtClean="0"/>
              <a:t>антисоциальна</a:t>
            </a:r>
            <a:r>
              <a:rPr lang="ru-RU" dirty="0" smtClean="0"/>
              <a:t> и воспитывает </a:t>
            </a:r>
            <a:r>
              <a:rPr lang="ru-RU" dirty="0" err="1" smtClean="0"/>
              <a:t>антисоциальность</a:t>
            </a:r>
            <a:r>
              <a:rPr lang="ru-RU" dirty="0" smtClean="0"/>
              <a:t>. Нам надо думать не о том, как возможно раньше изолировать и выделять слепых из жизни, но о том, как пораньше и потеснее вводить их в жизнь. Жить придется слепому в общей жизни со зрячими, надо и учить его в общей школе. Конечно, известные элементы специального образования и воспитания должны быть сохранены за специальной школой или внесены в общую школу.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Для того чтобы преодолеть </a:t>
            </a:r>
            <a:r>
              <a:rPr lang="ru-RU" sz="2000" dirty="0" err="1" smtClean="0"/>
              <a:t>антисоциальность</a:t>
            </a:r>
            <a:r>
              <a:rPr lang="ru-RU" sz="2000" dirty="0" smtClean="0"/>
              <a:t> специальной школы, необходимо провести научно обоснованный опыт совместного обучения и воспитания слепых со зрячими, имеющий громадное будущее.</a:t>
            </a:r>
          </a:p>
          <a:p>
            <a:pPr algn="just"/>
            <a:r>
              <a:rPr lang="ru-RU" sz="2000" dirty="0" smtClean="0"/>
              <a:t> Круг развития здесь идет диалектически: сперва тезис общего образования ненормальных с нормальными, затем антитезис — специальное образование. Задача нашей эпохи — создать синтез, объединив в некоторое высшее единство здоровые элементы тезиса и антитезиса.</a:t>
            </a:r>
          </a:p>
          <a:p>
            <a:pPr algn="just"/>
            <a:r>
              <a:rPr lang="ru-RU" sz="2000" dirty="0" smtClean="0"/>
              <a:t>Однако специальная школа... создает систематический отрыв от нормальной среды, она изолирует слепого и помещает его в узкий, замкнутый мирок, где все приспособлено к дефекту, где все рассчитано на него, где все напоминает о нем.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Л.С.Выготский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Сотрудничество со зрячими должно стать основой трудового воспитания. На этой основе создается истинное общение со зрячими, и труд окажется той узкой дверью, через которую слепой войдет в жизнь. Создайте здоровый труд — остальное приложится.</a:t>
            </a:r>
            <a:r>
              <a:rPr lang="en-US" sz="2400" dirty="0" smtClean="0"/>
              <a:t> </a:t>
            </a:r>
            <a:r>
              <a:rPr lang="ru-RU" sz="2400" dirty="0" smtClean="0"/>
              <a:t>Воспитание слепого должно ориентироваться на зрячего. Вот постоянный </a:t>
            </a:r>
            <a:r>
              <a:rPr lang="ru-RU" sz="2400" dirty="0" err="1" smtClean="0"/>
              <a:t>Nord</a:t>
            </a:r>
            <a:r>
              <a:rPr lang="ru-RU" sz="2400" dirty="0" smtClean="0"/>
              <a:t> нашего педагогического компаса. До сих пор мы обычно поступали как раз наоборот: мы ориентировались на слепоту, забывая, что только зрячий может ввести слепого в жизнь и что если слепой поведет слепого, то не оба ли они упадут в яму.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Л.С.Выготский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это «специальное» обучение должно утратить свой «специальный» характер, и тогда оно станет частью общей воспитательной работы. Оно должно пойти по линии детских интересов. Вспомогательная школа не должна никогда и ни в чем порывать связи с нормальной школой. Она создана только ей в помощь. Она должна часто забирать на время отсталых и возвращать их вновь. Установка на норму, полное изгнание всего, что отягчает дефект и отсталость,— вот задача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 anchor="ctr"/>
          <a:lstStyle/>
          <a:p>
            <a:pPr algn="ctr"/>
            <a:r>
              <a:rPr lang="ru-RU" sz="4000" smtClean="0"/>
              <a:t>Общие закономерности психического развития детей с ОВЗ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ru-RU" dirty="0" smtClean="0"/>
              <a:t>Трудности взаимодействия с окружающим миром, приводящие к обеднению социального опыта, изменению способов общения с другими людьми </a:t>
            </a:r>
          </a:p>
          <a:p>
            <a:r>
              <a:rPr lang="ru-RU" dirty="0" smtClean="0"/>
              <a:t>Особенности развития личности, неточное представление о собственном “Я”, неадекватная самооценка- переоценка или недооценка собственных возможностей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Специфические закономерности психического развития детей с ОВЗ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ru-RU" sz="2800" smtClean="0"/>
              <a:t> снижение способности к приему, переработке, хранению и использованию информации; 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</a:t>
            </a:r>
          </a:p>
          <a:p>
            <a:pPr marL="609600" indent="-609600" algn="ctr">
              <a:lnSpc>
                <a:spcPct val="90000"/>
              </a:lnSpc>
            </a:pPr>
            <a:r>
              <a:rPr lang="ru-RU" smtClean="0"/>
              <a:t>     трудности использования средств    психической деятельности; 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</a:t>
            </a:r>
          </a:p>
          <a:p>
            <a:pPr marL="609600" indent="-609600" algn="ctr">
              <a:lnSpc>
                <a:spcPct val="90000"/>
              </a:lnSpc>
            </a:pPr>
            <a:r>
              <a:rPr lang="ru-RU" smtClean="0"/>
              <a:t>     замедление процесса формирования     понятий    </a:t>
            </a:r>
          </a:p>
          <a:p>
            <a:pPr marL="609600" indent="-60960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1000" y="609600"/>
            <a:ext cx="8458200" cy="60483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 всех групп детей с ограниченными возможностями здоровья отмечаются особенности в развитии движений.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1700" dirty="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Недостатки могут распространяться как на крупную, так и на мелкую моторику. Это приводит к замедлению темпов формирования разнообразных двигательных навыков, автоматизация которых требует много времени и усилий. Сформированные навыки характеризуются непрочностью и тенденцией к быстрому распаду. Недостатки в моторной сфере часто проявляются в многообразных стереотипно повторяющихся движениях.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это потребности в условиях, необходимых для оптимальной реализации когнитивных, энергетических и эмоционально-волевых возможностей ребенка с ОВЗ  в процессе обучения</a:t>
            </a:r>
          </a:p>
          <a:p>
            <a:r>
              <a:rPr lang="ru-RU" smtClean="0"/>
              <a:t>это потребности в условиях, необходимых для оптимальной реализации актуальных и потенциальных возможностей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 smtClean="0"/>
              <a:t> </a:t>
            </a:r>
            <a:r>
              <a:rPr lang="ru-RU" sz="2800" smtClean="0">
                <a:solidFill>
                  <a:schemeClr val="bg1"/>
                </a:solidFill>
              </a:rPr>
              <a:t>когнитивные составляющие </a:t>
            </a:r>
            <a:r>
              <a:rPr lang="ru-RU" sz="2800" smtClean="0"/>
              <a:t>– владение мыслительными операциями, возможности запечатления и сохранения воспринятой информации, объем словаря, знания и представления об окружающем мире;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 </a:t>
            </a:r>
            <a:r>
              <a:rPr lang="ru-RU" sz="2800" smtClean="0">
                <a:solidFill>
                  <a:schemeClr val="bg1"/>
                </a:solidFill>
              </a:rPr>
              <a:t>энергетические:</a:t>
            </a:r>
            <a:r>
              <a:rPr lang="ru-RU" sz="2800" smtClean="0"/>
              <a:t> умственная активность и работоспособность;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</a:rPr>
              <a:t>эмоционально-волевые</a:t>
            </a:r>
            <a:r>
              <a:rPr lang="ru-RU" sz="2800" smtClean="0"/>
              <a:t> – направленность активности ребенка, познавательная мотивация, возможности сосредоточения и удержания внимания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200" b="1" dirty="0" smtClean="0"/>
              <a:t>не являются едиными и  постоянными,</a:t>
            </a:r>
          </a:p>
          <a:p>
            <a:pPr algn="just">
              <a:buFont typeface="Wingdings" pitchFamily="2" charset="2"/>
              <a:buNone/>
            </a:pPr>
            <a:endParaRPr lang="ru-RU" sz="900" b="1" dirty="0" smtClean="0"/>
          </a:p>
          <a:p>
            <a:pPr algn="just"/>
            <a:r>
              <a:rPr lang="ru-RU" sz="2200" b="1" dirty="0" smtClean="0"/>
              <a:t>проявляются в разной степени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при каждом типе нарушения,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разной степени его выраженности;</a:t>
            </a:r>
          </a:p>
          <a:p>
            <a:pPr algn="just">
              <a:buFont typeface="Wingdings" pitchFamily="2" charset="2"/>
              <a:buNone/>
            </a:pPr>
            <a:endParaRPr lang="ru-RU" sz="900" b="1" dirty="0" smtClean="0"/>
          </a:p>
          <a:p>
            <a:pPr algn="just"/>
            <a:r>
              <a:rPr lang="ru-RU" sz="2200" b="1" dirty="0" smtClean="0"/>
              <a:t>определяют возможные условия обучения: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 	в условиях интеграции,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 	в условиях инклюзивного обучения,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в специальной   школе,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дистанционно и т.д.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Учет особых образовательных потребностей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 Подготовка детей с ОВЗ к овладению школьной программой;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Формирование познавательной мотивации и положительного отношения к учению;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Замедленный темп преподнесения новых знаний;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Меньший объем новых знаний, а также всех инструкций и высказываний педагогов;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Использование наиболее эффективных методов обучения (в том числе усиление наглядности в разных ее формах, включение практической деятельности);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Учет особых образовательных потребностей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Максимальное ограничение посторонней по отношению к учебному процессу стимуляции;</a:t>
            </a:r>
          </a:p>
          <a:p>
            <a:r>
              <a:rPr lang="ru-RU" sz="2800" smtClean="0"/>
              <a:t>Контроль понимания детьми всего учебного материала;</a:t>
            </a:r>
          </a:p>
          <a:p>
            <a:r>
              <a:rPr lang="ru-RU" sz="2800" smtClean="0"/>
              <a:t>Учет сенсорных возможностей ребенка, использование специальных технических средств</a:t>
            </a:r>
          </a:p>
          <a:p>
            <a:r>
              <a:rPr lang="ru-RU" sz="2800" smtClean="0"/>
              <a:t>Медицинская помощь – лечебная и профилактическая</a:t>
            </a:r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оток">
  <a:themeElements>
    <a:clrScheme name="1_Поток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Поток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Поток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772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1_Поток</vt:lpstr>
      <vt:lpstr>Слайд 1</vt:lpstr>
      <vt:lpstr>Общие закономерности психического развития детей с ОВЗ</vt:lpstr>
      <vt:lpstr>Специфические закономерности психического развития детей с ОВЗ</vt:lpstr>
      <vt:lpstr>Слайд 4</vt:lpstr>
      <vt:lpstr>Особые образовательные потребности</vt:lpstr>
      <vt:lpstr>Особые образовательные потребности</vt:lpstr>
      <vt:lpstr>Особые образовательные потребности</vt:lpstr>
      <vt:lpstr>Учет особых образовательных потребностей</vt:lpstr>
      <vt:lpstr>Учет особых образовательных потребностей</vt:lpstr>
      <vt:lpstr>В.И.Лубовский</vt:lpstr>
      <vt:lpstr>Выготский Л.С.</vt:lpstr>
      <vt:lpstr>Слайд 12</vt:lpstr>
      <vt:lpstr>Л.С.Выготский</vt:lpstr>
      <vt:lpstr>Л.С.Выготский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Пользователь Windows</cp:lastModifiedBy>
  <cp:revision>247</cp:revision>
  <dcterms:modified xsi:type="dcterms:W3CDTF">2017-03-27T00:53:57Z</dcterms:modified>
</cp:coreProperties>
</file>